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6"/>
  </p:notesMasterIdLst>
  <p:handoutMasterIdLst>
    <p:handoutMasterId r:id="rId17"/>
  </p:handoutMasterIdLst>
  <p:sldIdLst>
    <p:sldId id="256" r:id="rId2"/>
    <p:sldId id="316" r:id="rId3"/>
    <p:sldId id="455" r:id="rId4"/>
    <p:sldId id="456" r:id="rId5"/>
    <p:sldId id="457" r:id="rId6"/>
    <p:sldId id="458" r:id="rId7"/>
    <p:sldId id="459" r:id="rId8"/>
    <p:sldId id="460" r:id="rId9"/>
    <p:sldId id="461" r:id="rId10"/>
    <p:sldId id="462" r:id="rId11"/>
    <p:sldId id="463" r:id="rId12"/>
    <p:sldId id="464" r:id="rId13"/>
    <p:sldId id="454" r:id="rId14"/>
    <p:sldId id="264" r:id="rId15"/>
  </p:sldIdLst>
  <p:sldSz cx="9144000" cy="6858000" type="screen4x3"/>
  <p:notesSz cx="7010400" cy="9296400"/>
  <p:defaultTextStyle>
    <a:defPPr>
      <a:defRPr lang="en-US"/>
    </a:defPPr>
    <a:lvl1pPr algn="ctr" rtl="0" eaLnBrk="0" fontAlgn="base" hangingPunct="0">
      <a:spcBef>
        <a:spcPct val="0"/>
      </a:spcBef>
      <a:spcAft>
        <a:spcPct val="0"/>
      </a:spcAft>
      <a:defRPr sz="1600" kern="1200">
        <a:solidFill>
          <a:schemeClr val="tx1"/>
        </a:solidFill>
        <a:latin typeface="Arial" charset="0"/>
        <a:ea typeface="+mn-ea"/>
        <a:cs typeface="+mn-cs"/>
      </a:defRPr>
    </a:lvl1pPr>
    <a:lvl2pPr marL="457200" algn="ctr" rtl="0" eaLnBrk="0" fontAlgn="base" hangingPunct="0">
      <a:spcBef>
        <a:spcPct val="0"/>
      </a:spcBef>
      <a:spcAft>
        <a:spcPct val="0"/>
      </a:spcAft>
      <a:defRPr sz="1600" kern="1200">
        <a:solidFill>
          <a:schemeClr val="tx1"/>
        </a:solidFill>
        <a:latin typeface="Arial" charset="0"/>
        <a:ea typeface="+mn-ea"/>
        <a:cs typeface="+mn-cs"/>
      </a:defRPr>
    </a:lvl2pPr>
    <a:lvl3pPr marL="914400" algn="ctr" rtl="0" eaLnBrk="0" fontAlgn="base" hangingPunct="0">
      <a:spcBef>
        <a:spcPct val="0"/>
      </a:spcBef>
      <a:spcAft>
        <a:spcPct val="0"/>
      </a:spcAft>
      <a:defRPr sz="1600" kern="1200">
        <a:solidFill>
          <a:schemeClr val="tx1"/>
        </a:solidFill>
        <a:latin typeface="Arial" charset="0"/>
        <a:ea typeface="+mn-ea"/>
        <a:cs typeface="+mn-cs"/>
      </a:defRPr>
    </a:lvl3pPr>
    <a:lvl4pPr marL="1371600" algn="ctr" rtl="0" eaLnBrk="0" fontAlgn="base" hangingPunct="0">
      <a:spcBef>
        <a:spcPct val="0"/>
      </a:spcBef>
      <a:spcAft>
        <a:spcPct val="0"/>
      </a:spcAft>
      <a:defRPr sz="1600" kern="1200">
        <a:solidFill>
          <a:schemeClr val="tx1"/>
        </a:solidFill>
        <a:latin typeface="Arial" charset="0"/>
        <a:ea typeface="+mn-ea"/>
        <a:cs typeface="+mn-cs"/>
      </a:defRPr>
    </a:lvl4pPr>
    <a:lvl5pPr marL="1828800" algn="ctr"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40" autoAdjust="0"/>
    <p:restoredTop sz="83620" autoAdjust="0"/>
  </p:normalViewPr>
  <p:slideViewPr>
    <p:cSldViewPr>
      <p:cViewPr>
        <p:scale>
          <a:sx n="75" d="100"/>
          <a:sy n="75" d="100"/>
        </p:scale>
        <p:origin x="-1272" y="-94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6" tIns="45672" rIns="91346" bIns="45672" numCol="1" anchor="t" anchorCtr="0" compatLnSpc="1">
            <a:prstTxWarp prst="textNoShape">
              <a:avLst/>
            </a:prstTxWarp>
          </a:bodyPr>
          <a:lstStyle>
            <a:lvl1pPr algn="l" defTabSz="911225" eaLnBrk="1" hangingPunct="1">
              <a:defRPr sz="1200"/>
            </a:lvl1pPr>
          </a:lstStyle>
          <a:p>
            <a:endParaRPr lang="en-US"/>
          </a:p>
        </p:txBody>
      </p:sp>
      <p:sp>
        <p:nvSpPr>
          <p:cNvPr id="15667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6" tIns="45672" rIns="91346" bIns="45672" numCol="1" anchor="t" anchorCtr="0" compatLnSpc="1">
            <a:prstTxWarp prst="textNoShape">
              <a:avLst/>
            </a:prstTxWarp>
          </a:bodyPr>
          <a:lstStyle>
            <a:lvl1pPr algn="r" defTabSz="911225" eaLnBrk="1" hangingPunct="1">
              <a:defRPr sz="1200"/>
            </a:lvl1pPr>
          </a:lstStyle>
          <a:p>
            <a:endParaRPr lang="en-US"/>
          </a:p>
        </p:txBody>
      </p:sp>
      <p:sp>
        <p:nvSpPr>
          <p:cNvPr id="15667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6" tIns="45672" rIns="91346" bIns="45672" numCol="1" anchor="b" anchorCtr="0" compatLnSpc="1">
            <a:prstTxWarp prst="textNoShape">
              <a:avLst/>
            </a:prstTxWarp>
          </a:bodyPr>
          <a:lstStyle>
            <a:lvl1pPr algn="l" defTabSz="911225" eaLnBrk="1" hangingPunct="1">
              <a:defRPr sz="1200"/>
            </a:lvl1pPr>
          </a:lstStyle>
          <a:p>
            <a:endParaRPr lang="en-US"/>
          </a:p>
        </p:txBody>
      </p:sp>
      <p:sp>
        <p:nvSpPr>
          <p:cNvPr id="15667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6" tIns="45672" rIns="91346" bIns="45672" numCol="1" anchor="b" anchorCtr="0" compatLnSpc="1">
            <a:prstTxWarp prst="textNoShape">
              <a:avLst/>
            </a:prstTxWarp>
          </a:bodyPr>
          <a:lstStyle>
            <a:lvl1pPr algn="r" defTabSz="911225" eaLnBrk="1" hangingPunct="1">
              <a:defRPr sz="1200"/>
            </a:lvl1pPr>
          </a:lstStyle>
          <a:p>
            <a:fld id="{7D5FF805-EA11-464E-8A71-CD9FBADF8CEF}" type="slidenum">
              <a:rPr lang="en-US"/>
              <a:pPr/>
              <a:t>‹#›</a:t>
            </a:fld>
            <a:endParaRPr lang="en-US"/>
          </a:p>
        </p:txBody>
      </p:sp>
    </p:spTree>
    <p:extLst>
      <p:ext uri="{BB962C8B-B14F-4D97-AF65-F5344CB8AC3E}">
        <p14:creationId xmlns:p14="http://schemas.microsoft.com/office/powerpoint/2010/main" val="3585296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6" tIns="46535" rIns="93066" bIns="46535" numCol="1" anchor="t" anchorCtr="0" compatLnSpc="1">
            <a:prstTxWarp prst="textNoShape">
              <a:avLst/>
            </a:prstTxWarp>
          </a:bodyPr>
          <a:lstStyle>
            <a:lvl1pPr algn="l" defTabSz="931863" eaLnBrk="1" hangingPunct="1">
              <a:defRPr sz="1200"/>
            </a:lvl1pPr>
          </a:lstStyle>
          <a:p>
            <a:endParaRPr lang="en-US"/>
          </a:p>
        </p:txBody>
      </p:sp>
      <p:sp>
        <p:nvSpPr>
          <p:cNvPr id="81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6" tIns="46535" rIns="93066" bIns="46535" numCol="1" anchor="t" anchorCtr="0" compatLnSpc="1">
            <a:prstTxWarp prst="textNoShape">
              <a:avLst/>
            </a:prstTxWarp>
          </a:bodyPr>
          <a:lstStyle>
            <a:lvl1pPr algn="r" defTabSz="931863" eaLnBrk="1" hangingPunct="1">
              <a:defRPr sz="1200"/>
            </a:lvl1pPr>
          </a:lstStyle>
          <a:p>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6" tIns="46535" rIns="93066" bIns="465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6" tIns="46535" rIns="93066" bIns="46535" numCol="1" anchor="b" anchorCtr="0" compatLnSpc="1">
            <a:prstTxWarp prst="textNoShape">
              <a:avLst/>
            </a:prstTxWarp>
          </a:bodyPr>
          <a:lstStyle>
            <a:lvl1pPr algn="l" defTabSz="931863" eaLnBrk="1" hangingPunct="1">
              <a:defRPr sz="1200"/>
            </a:lvl1pPr>
          </a:lstStyle>
          <a:p>
            <a:endParaRPr lang="en-US"/>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66" tIns="46535" rIns="93066" bIns="46535" numCol="1" anchor="b" anchorCtr="0" compatLnSpc="1">
            <a:prstTxWarp prst="textNoShape">
              <a:avLst/>
            </a:prstTxWarp>
          </a:bodyPr>
          <a:lstStyle>
            <a:lvl1pPr algn="r" defTabSz="931863" eaLnBrk="1" hangingPunct="1">
              <a:defRPr sz="1200"/>
            </a:lvl1pPr>
          </a:lstStyle>
          <a:p>
            <a:fld id="{22E83EC3-4FB8-4B24-9C77-00618E3C6D8B}" type="slidenum">
              <a:rPr lang="en-US"/>
              <a:pPr/>
              <a:t>‹#›</a:t>
            </a:fld>
            <a:endParaRPr lang="en-US"/>
          </a:p>
        </p:txBody>
      </p:sp>
    </p:spTree>
    <p:extLst>
      <p:ext uri="{BB962C8B-B14F-4D97-AF65-F5344CB8AC3E}">
        <p14:creationId xmlns:p14="http://schemas.microsoft.com/office/powerpoint/2010/main" val="156444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BDB1B-74AD-4744-AA7A-239B61A75CBA}" type="slidenum">
              <a:rPr lang="en-US"/>
              <a:pPr/>
              <a:t>1</a:t>
            </a:fld>
            <a:endParaRPr lang="en-US"/>
          </a:p>
        </p:txBody>
      </p:sp>
      <p:sp>
        <p:nvSpPr>
          <p:cNvPr id="1026" name="Rectangle 2"/>
          <p:cNvSpPr>
            <a:spLocks noGrp="1" noRot="1" noChangeAspect="1" noChangeArrowheads="1" noTextEdit="1"/>
          </p:cNvSpPr>
          <p:nvPr>
            <p:ph type="sldImg"/>
          </p:nvPr>
        </p:nvSpPr>
        <p:spPr>
          <a:ln/>
        </p:spPr>
      </p:sp>
      <p:sp>
        <p:nvSpPr>
          <p:cNvPr id="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11A51-C555-4300-BE69-03BD98073B84}" type="slidenum">
              <a:rPr lang="en-US"/>
              <a:pPr/>
              <a:t>2</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D0B1C-EEB8-439C-97F8-74B5900E703B}" type="slidenum">
              <a:rPr lang="en-US"/>
              <a:pPr/>
              <a:t>14</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7168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1684" name="Rectangle 4"/>
          <p:cNvSpPr>
            <a:spLocks noGrp="1" noChangeArrowheads="1"/>
          </p:cNvSpPr>
          <p:nvPr>
            <p:ph type="dt" sz="half" idx="2"/>
          </p:nvPr>
        </p:nvSpPr>
        <p:spPr>
          <a:xfrm>
            <a:off x="685800" y="6248400"/>
            <a:ext cx="2209800" cy="457200"/>
          </a:xfrm>
        </p:spPr>
        <p:txBody>
          <a:bodyPr/>
          <a:lstStyle>
            <a:lvl1pPr>
              <a:defRPr sz="800">
                <a:cs typeface="Arial" charset="0"/>
              </a:defRPr>
            </a:lvl1pPr>
          </a:lstStyle>
          <a:p>
            <a:r>
              <a:rPr lang="en-US"/>
              <a:t>© Copyright 2011, Health Decisions, Inc.</a:t>
            </a:r>
          </a:p>
        </p:txBody>
      </p:sp>
      <p:sp>
        <p:nvSpPr>
          <p:cNvPr id="71685" name="Rectangle 5"/>
          <p:cNvSpPr>
            <a:spLocks noGrp="1" noChangeArrowheads="1"/>
          </p:cNvSpPr>
          <p:nvPr>
            <p:ph type="ftr" sz="quarter" idx="3"/>
          </p:nvPr>
        </p:nvSpPr>
        <p:spPr/>
        <p:txBody>
          <a:bodyPr/>
          <a:lstStyle>
            <a:lvl1pPr>
              <a:defRPr/>
            </a:lvl1pPr>
          </a:lstStyle>
          <a:p>
            <a:r>
              <a:rPr lang="en-US"/>
              <a:t>© Copyright 2012                     Health Decisions, Inc.</a:t>
            </a:r>
          </a:p>
        </p:txBody>
      </p:sp>
      <p:sp>
        <p:nvSpPr>
          <p:cNvPr id="71686" name="Rectangle 6"/>
          <p:cNvSpPr>
            <a:spLocks noGrp="1" noChangeArrowheads="1"/>
          </p:cNvSpPr>
          <p:nvPr>
            <p:ph type="sldNum" sz="quarter" idx="4"/>
          </p:nvPr>
        </p:nvSpPr>
        <p:spPr/>
        <p:txBody>
          <a:bodyPr/>
          <a:lstStyle>
            <a:lvl1pPr>
              <a:defRPr/>
            </a:lvl1pPr>
          </a:lstStyle>
          <a:p>
            <a:fld id="{916AECCD-57DE-4F9A-AC3D-92D72970222A}" type="slidenum">
              <a:rPr lang="en-US"/>
              <a:pPr/>
              <a:t>‹#›</a:t>
            </a:fld>
            <a:endParaRPr lang="en-US"/>
          </a:p>
        </p:txBody>
      </p:sp>
      <p:pic>
        <p:nvPicPr>
          <p:cNvPr id="71688" name="Picture 8" descr="H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7318375" cy="135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Copyright 2012                     Health Decisions, Inc.</a:t>
            </a:r>
          </a:p>
        </p:txBody>
      </p:sp>
      <p:sp>
        <p:nvSpPr>
          <p:cNvPr id="6" name="Slide Number Placeholder 5"/>
          <p:cNvSpPr>
            <a:spLocks noGrp="1"/>
          </p:cNvSpPr>
          <p:nvPr>
            <p:ph type="sldNum" sz="quarter" idx="12"/>
          </p:nvPr>
        </p:nvSpPr>
        <p:spPr/>
        <p:txBody>
          <a:bodyPr/>
          <a:lstStyle>
            <a:lvl1pPr>
              <a:defRPr/>
            </a:lvl1pPr>
          </a:lstStyle>
          <a:p>
            <a:fld id="{19B2C338-6ACE-4425-8E75-CE02E484DFEA}" type="slidenum">
              <a:rPr lang="en-US"/>
              <a:pPr/>
              <a:t>‹#›</a:t>
            </a:fld>
            <a:endParaRPr lang="en-US"/>
          </a:p>
        </p:txBody>
      </p:sp>
    </p:spTree>
    <p:extLst>
      <p:ext uri="{BB962C8B-B14F-4D97-AF65-F5344CB8AC3E}">
        <p14:creationId xmlns:p14="http://schemas.microsoft.com/office/powerpoint/2010/main" val="275604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1066800"/>
            <a:ext cx="196215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066800"/>
            <a:ext cx="573405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Copyright 2012                     Health Decisions, Inc.</a:t>
            </a:r>
          </a:p>
        </p:txBody>
      </p:sp>
      <p:sp>
        <p:nvSpPr>
          <p:cNvPr id="6" name="Slide Number Placeholder 5"/>
          <p:cNvSpPr>
            <a:spLocks noGrp="1"/>
          </p:cNvSpPr>
          <p:nvPr>
            <p:ph type="sldNum" sz="quarter" idx="12"/>
          </p:nvPr>
        </p:nvSpPr>
        <p:spPr/>
        <p:txBody>
          <a:bodyPr/>
          <a:lstStyle>
            <a:lvl1pPr>
              <a:defRPr/>
            </a:lvl1pPr>
          </a:lstStyle>
          <a:p>
            <a:fld id="{BEFA16C2-857A-4BCD-9EC5-E48CAE10020D}" type="slidenum">
              <a:rPr lang="en-US"/>
              <a:pPr/>
              <a:t>‹#›</a:t>
            </a:fld>
            <a:endParaRPr lang="en-US"/>
          </a:p>
        </p:txBody>
      </p:sp>
    </p:spTree>
    <p:extLst>
      <p:ext uri="{BB962C8B-B14F-4D97-AF65-F5344CB8AC3E}">
        <p14:creationId xmlns:p14="http://schemas.microsoft.com/office/powerpoint/2010/main" val="264351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Copyright 2012                     Health Decisions, Inc.</a:t>
            </a:r>
          </a:p>
        </p:txBody>
      </p:sp>
      <p:sp>
        <p:nvSpPr>
          <p:cNvPr id="6" name="Slide Number Placeholder 5"/>
          <p:cNvSpPr>
            <a:spLocks noGrp="1"/>
          </p:cNvSpPr>
          <p:nvPr>
            <p:ph type="sldNum" sz="quarter" idx="12"/>
          </p:nvPr>
        </p:nvSpPr>
        <p:spPr/>
        <p:txBody>
          <a:bodyPr/>
          <a:lstStyle>
            <a:lvl1pPr>
              <a:defRPr/>
            </a:lvl1pPr>
          </a:lstStyle>
          <a:p>
            <a:fld id="{3DC3D8F8-19AC-4F1F-9085-F431C46CF34A}" type="slidenum">
              <a:rPr lang="en-US"/>
              <a:pPr/>
              <a:t>‹#›</a:t>
            </a:fld>
            <a:endParaRPr lang="en-US"/>
          </a:p>
        </p:txBody>
      </p:sp>
    </p:spTree>
    <p:extLst>
      <p:ext uri="{BB962C8B-B14F-4D97-AF65-F5344CB8AC3E}">
        <p14:creationId xmlns:p14="http://schemas.microsoft.com/office/powerpoint/2010/main" val="246070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Copyright 2012                     Health Decisions, Inc.</a:t>
            </a:r>
          </a:p>
        </p:txBody>
      </p:sp>
      <p:sp>
        <p:nvSpPr>
          <p:cNvPr id="6" name="Slide Number Placeholder 5"/>
          <p:cNvSpPr>
            <a:spLocks noGrp="1"/>
          </p:cNvSpPr>
          <p:nvPr>
            <p:ph type="sldNum" sz="quarter" idx="12"/>
          </p:nvPr>
        </p:nvSpPr>
        <p:spPr/>
        <p:txBody>
          <a:bodyPr/>
          <a:lstStyle>
            <a:lvl1pPr>
              <a:defRPr/>
            </a:lvl1pPr>
          </a:lstStyle>
          <a:p>
            <a:fld id="{08273EB6-9E20-4AB7-8D1E-FC495D893DB2}" type="slidenum">
              <a:rPr lang="en-US"/>
              <a:pPr/>
              <a:t>‹#›</a:t>
            </a:fld>
            <a:endParaRPr lang="en-US"/>
          </a:p>
        </p:txBody>
      </p:sp>
    </p:spTree>
    <p:extLst>
      <p:ext uri="{BB962C8B-B14F-4D97-AF65-F5344CB8AC3E}">
        <p14:creationId xmlns:p14="http://schemas.microsoft.com/office/powerpoint/2010/main" val="120997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Copyright 2012                     Health Decisions, Inc.</a:t>
            </a:r>
          </a:p>
        </p:txBody>
      </p:sp>
      <p:sp>
        <p:nvSpPr>
          <p:cNvPr id="7" name="Slide Number Placeholder 6"/>
          <p:cNvSpPr>
            <a:spLocks noGrp="1"/>
          </p:cNvSpPr>
          <p:nvPr>
            <p:ph type="sldNum" sz="quarter" idx="12"/>
          </p:nvPr>
        </p:nvSpPr>
        <p:spPr/>
        <p:txBody>
          <a:bodyPr/>
          <a:lstStyle>
            <a:lvl1pPr>
              <a:defRPr/>
            </a:lvl1pPr>
          </a:lstStyle>
          <a:p>
            <a:fld id="{7CA0D605-155E-47F0-A3F4-2E8027E7210D}" type="slidenum">
              <a:rPr lang="en-US"/>
              <a:pPr/>
              <a:t>‹#›</a:t>
            </a:fld>
            <a:endParaRPr lang="en-US"/>
          </a:p>
        </p:txBody>
      </p:sp>
    </p:spTree>
    <p:extLst>
      <p:ext uri="{BB962C8B-B14F-4D97-AF65-F5344CB8AC3E}">
        <p14:creationId xmlns:p14="http://schemas.microsoft.com/office/powerpoint/2010/main" val="78200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 Copyright 2012                     Health Decisions, Inc.</a:t>
            </a:r>
          </a:p>
        </p:txBody>
      </p:sp>
      <p:sp>
        <p:nvSpPr>
          <p:cNvPr id="9" name="Slide Number Placeholder 8"/>
          <p:cNvSpPr>
            <a:spLocks noGrp="1"/>
          </p:cNvSpPr>
          <p:nvPr>
            <p:ph type="sldNum" sz="quarter" idx="12"/>
          </p:nvPr>
        </p:nvSpPr>
        <p:spPr/>
        <p:txBody>
          <a:bodyPr/>
          <a:lstStyle>
            <a:lvl1pPr>
              <a:defRPr/>
            </a:lvl1pPr>
          </a:lstStyle>
          <a:p>
            <a:fld id="{D7CD1F55-E002-4765-B595-744AD317CCD9}" type="slidenum">
              <a:rPr lang="en-US"/>
              <a:pPr/>
              <a:t>‹#›</a:t>
            </a:fld>
            <a:endParaRPr lang="en-US"/>
          </a:p>
        </p:txBody>
      </p:sp>
    </p:spTree>
    <p:extLst>
      <p:ext uri="{BB962C8B-B14F-4D97-AF65-F5344CB8AC3E}">
        <p14:creationId xmlns:p14="http://schemas.microsoft.com/office/powerpoint/2010/main" val="124386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 Copyright 2012                     Health Decisions, Inc.</a:t>
            </a:r>
          </a:p>
        </p:txBody>
      </p:sp>
      <p:sp>
        <p:nvSpPr>
          <p:cNvPr id="5" name="Slide Number Placeholder 4"/>
          <p:cNvSpPr>
            <a:spLocks noGrp="1"/>
          </p:cNvSpPr>
          <p:nvPr>
            <p:ph type="sldNum" sz="quarter" idx="12"/>
          </p:nvPr>
        </p:nvSpPr>
        <p:spPr/>
        <p:txBody>
          <a:bodyPr/>
          <a:lstStyle>
            <a:lvl1pPr>
              <a:defRPr/>
            </a:lvl1pPr>
          </a:lstStyle>
          <a:p>
            <a:fld id="{894B044F-8665-4073-8E13-0E5DC25D7E35}" type="slidenum">
              <a:rPr lang="en-US"/>
              <a:pPr/>
              <a:t>‹#›</a:t>
            </a:fld>
            <a:endParaRPr lang="en-US"/>
          </a:p>
        </p:txBody>
      </p:sp>
    </p:spTree>
    <p:extLst>
      <p:ext uri="{BB962C8B-B14F-4D97-AF65-F5344CB8AC3E}">
        <p14:creationId xmlns:p14="http://schemas.microsoft.com/office/powerpoint/2010/main" val="264432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 Copyright 2012                     Health Decisions, Inc.</a:t>
            </a:r>
          </a:p>
        </p:txBody>
      </p:sp>
      <p:sp>
        <p:nvSpPr>
          <p:cNvPr id="4" name="Slide Number Placeholder 3"/>
          <p:cNvSpPr>
            <a:spLocks noGrp="1"/>
          </p:cNvSpPr>
          <p:nvPr>
            <p:ph type="sldNum" sz="quarter" idx="12"/>
          </p:nvPr>
        </p:nvSpPr>
        <p:spPr/>
        <p:txBody>
          <a:bodyPr/>
          <a:lstStyle>
            <a:lvl1pPr>
              <a:defRPr/>
            </a:lvl1pPr>
          </a:lstStyle>
          <a:p>
            <a:fld id="{B0CE6F78-8FD7-4213-A5F8-F6096E623F13}" type="slidenum">
              <a:rPr lang="en-US"/>
              <a:pPr/>
              <a:t>‹#›</a:t>
            </a:fld>
            <a:endParaRPr lang="en-US"/>
          </a:p>
        </p:txBody>
      </p:sp>
    </p:spTree>
    <p:extLst>
      <p:ext uri="{BB962C8B-B14F-4D97-AF65-F5344CB8AC3E}">
        <p14:creationId xmlns:p14="http://schemas.microsoft.com/office/powerpoint/2010/main" val="195412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Copyright 2012                     Health Decisions, Inc.</a:t>
            </a:r>
          </a:p>
        </p:txBody>
      </p:sp>
      <p:sp>
        <p:nvSpPr>
          <p:cNvPr id="7" name="Slide Number Placeholder 6"/>
          <p:cNvSpPr>
            <a:spLocks noGrp="1"/>
          </p:cNvSpPr>
          <p:nvPr>
            <p:ph type="sldNum" sz="quarter" idx="12"/>
          </p:nvPr>
        </p:nvSpPr>
        <p:spPr/>
        <p:txBody>
          <a:bodyPr/>
          <a:lstStyle>
            <a:lvl1pPr>
              <a:defRPr/>
            </a:lvl1pPr>
          </a:lstStyle>
          <a:p>
            <a:fld id="{3D78F0FA-17A0-457F-A7F4-BF64D881DF40}" type="slidenum">
              <a:rPr lang="en-US"/>
              <a:pPr/>
              <a:t>‹#›</a:t>
            </a:fld>
            <a:endParaRPr lang="en-US"/>
          </a:p>
        </p:txBody>
      </p:sp>
    </p:spTree>
    <p:extLst>
      <p:ext uri="{BB962C8B-B14F-4D97-AF65-F5344CB8AC3E}">
        <p14:creationId xmlns:p14="http://schemas.microsoft.com/office/powerpoint/2010/main" val="222306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Copyright 2012                     Health Decisions, Inc.</a:t>
            </a:r>
          </a:p>
        </p:txBody>
      </p:sp>
      <p:sp>
        <p:nvSpPr>
          <p:cNvPr id="7" name="Slide Number Placeholder 6"/>
          <p:cNvSpPr>
            <a:spLocks noGrp="1"/>
          </p:cNvSpPr>
          <p:nvPr>
            <p:ph type="sldNum" sz="quarter" idx="12"/>
          </p:nvPr>
        </p:nvSpPr>
        <p:spPr/>
        <p:txBody>
          <a:bodyPr/>
          <a:lstStyle>
            <a:lvl1pPr>
              <a:defRPr/>
            </a:lvl1pPr>
          </a:lstStyle>
          <a:p>
            <a:fld id="{7B9B3326-E813-409A-81C0-577D0581B632}" type="slidenum">
              <a:rPr lang="en-US"/>
              <a:pPr/>
              <a:t>‹#›</a:t>
            </a:fld>
            <a:endParaRPr lang="en-US"/>
          </a:p>
        </p:txBody>
      </p:sp>
    </p:spTree>
    <p:extLst>
      <p:ext uri="{BB962C8B-B14F-4D97-AF65-F5344CB8AC3E}">
        <p14:creationId xmlns:p14="http://schemas.microsoft.com/office/powerpoint/2010/main" val="238057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59" name="Rectangle 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ea typeface="+mn-ea"/>
              </a:defRPr>
            </a:lvl1pPr>
          </a:lstStyle>
          <a:p>
            <a:endParaRPr lang="en-US"/>
          </a:p>
        </p:txBody>
      </p:sp>
      <p:sp>
        <p:nvSpPr>
          <p:cNvPr id="70660" name="Rectangle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r>
              <a:rPr lang="en-US"/>
              <a:t>© Copyright 2012                     Health Decisions, Inc.</a:t>
            </a:r>
          </a:p>
        </p:txBody>
      </p:sp>
      <p:pic>
        <p:nvPicPr>
          <p:cNvPr id="70661" name="Picture 5" descr="H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7318375" cy="1358900"/>
          </a:xfrm>
          <a:prstGeom prst="rect">
            <a:avLst/>
          </a:prstGeom>
          <a:noFill/>
          <a:extLst>
            <a:ext uri="{909E8E84-426E-40DD-AFC4-6F175D3DCCD1}">
              <a14:hiddenFill xmlns:a14="http://schemas.microsoft.com/office/drawing/2010/main">
                <a:solidFill>
                  <a:srgbClr val="FFFFFF"/>
                </a:solidFill>
              </a14:hiddenFill>
            </a:ext>
          </a:extLst>
        </p:spPr>
      </p:pic>
      <p:sp>
        <p:nvSpPr>
          <p:cNvPr id="7066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mn-ea"/>
              </a:defRPr>
            </a:lvl1pPr>
          </a:lstStyle>
          <a:p>
            <a:fld id="{F9642B3B-B85E-45E4-803C-284ED4A270C8}" type="slidenum">
              <a:rPr lang="en-US"/>
              <a:pPr/>
              <a:t>‹#›</a:t>
            </a:fld>
            <a:endParaRPr lang="en-US"/>
          </a:p>
        </p:txBody>
      </p:sp>
      <p:sp>
        <p:nvSpPr>
          <p:cNvPr id="70663" name="Rectangle 7"/>
          <p:cNvSpPr>
            <a:spLocks noGrp="1" noChangeArrowheads="1"/>
          </p:cNvSpPr>
          <p:nvPr>
            <p:ph type="title"/>
          </p:nvPr>
        </p:nvSpPr>
        <p:spPr bwMode="auto">
          <a:xfrm>
            <a:off x="609600" y="1066800"/>
            <a:ext cx="784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70664" name="Picture 8" descr="H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7318375" cy="13589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ctr" rtl="0" fontAlgn="base">
        <a:spcBef>
          <a:spcPct val="0"/>
        </a:spcBef>
        <a:spcAft>
          <a:spcPct val="0"/>
        </a:spcAft>
        <a:defRPr sz="3200">
          <a:solidFill>
            <a:schemeClr val="tx1"/>
          </a:solidFill>
          <a:latin typeface="+mj-lt"/>
          <a:ea typeface="+mj-ea"/>
          <a:cs typeface="+mj-cs"/>
        </a:defRPr>
      </a:lvl1pPr>
      <a:lvl2pPr algn="ctr" rtl="0" fontAlgn="base">
        <a:spcBef>
          <a:spcPct val="0"/>
        </a:spcBef>
        <a:spcAft>
          <a:spcPct val="0"/>
        </a:spcAft>
        <a:defRPr sz="3200">
          <a:solidFill>
            <a:schemeClr val="tx1"/>
          </a:solidFill>
          <a:latin typeface="Arial" charset="0"/>
          <a:ea typeface="Osaka" pitchFamily="48" charset="-128"/>
        </a:defRPr>
      </a:lvl2pPr>
      <a:lvl3pPr algn="ctr" rtl="0" fontAlgn="base">
        <a:spcBef>
          <a:spcPct val="0"/>
        </a:spcBef>
        <a:spcAft>
          <a:spcPct val="0"/>
        </a:spcAft>
        <a:defRPr sz="3200">
          <a:solidFill>
            <a:schemeClr val="tx1"/>
          </a:solidFill>
          <a:latin typeface="Arial" charset="0"/>
          <a:ea typeface="Osaka" pitchFamily="48" charset="-128"/>
        </a:defRPr>
      </a:lvl3pPr>
      <a:lvl4pPr algn="ctr" rtl="0" fontAlgn="base">
        <a:spcBef>
          <a:spcPct val="0"/>
        </a:spcBef>
        <a:spcAft>
          <a:spcPct val="0"/>
        </a:spcAft>
        <a:defRPr sz="3200">
          <a:solidFill>
            <a:schemeClr val="tx1"/>
          </a:solidFill>
          <a:latin typeface="Arial" charset="0"/>
          <a:ea typeface="Osaka" pitchFamily="48" charset="-128"/>
        </a:defRPr>
      </a:lvl4pPr>
      <a:lvl5pPr algn="ctr" rtl="0" fontAlgn="base">
        <a:spcBef>
          <a:spcPct val="0"/>
        </a:spcBef>
        <a:spcAft>
          <a:spcPct val="0"/>
        </a:spcAft>
        <a:defRPr sz="3200">
          <a:solidFill>
            <a:schemeClr val="tx1"/>
          </a:solidFill>
          <a:latin typeface="Arial" charset="0"/>
          <a:ea typeface="Osaka" pitchFamily="48" charset="-128"/>
        </a:defRPr>
      </a:lvl5pPr>
      <a:lvl6pPr marL="457200" algn="ctr" rtl="0" fontAlgn="base">
        <a:spcBef>
          <a:spcPct val="0"/>
        </a:spcBef>
        <a:spcAft>
          <a:spcPct val="0"/>
        </a:spcAft>
        <a:defRPr sz="3200">
          <a:solidFill>
            <a:schemeClr val="tx1"/>
          </a:solidFill>
          <a:latin typeface="Arial" charset="0"/>
          <a:ea typeface="Osaka" pitchFamily="48" charset="-128"/>
        </a:defRPr>
      </a:lvl6pPr>
      <a:lvl7pPr marL="914400" algn="ctr" rtl="0" fontAlgn="base">
        <a:spcBef>
          <a:spcPct val="0"/>
        </a:spcBef>
        <a:spcAft>
          <a:spcPct val="0"/>
        </a:spcAft>
        <a:defRPr sz="3200">
          <a:solidFill>
            <a:schemeClr val="tx1"/>
          </a:solidFill>
          <a:latin typeface="Arial" charset="0"/>
          <a:ea typeface="Osaka" pitchFamily="48" charset="-128"/>
        </a:defRPr>
      </a:lvl7pPr>
      <a:lvl8pPr marL="1371600" algn="ctr" rtl="0" fontAlgn="base">
        <a:spcBef>
          <a:spcPct val="0"/>
        </a:spcBef>
        <a:spcAft>
          <a:spcPct val="0"/>
        </a:spcAft>
        <a:defRPr sz="3200">
          <a:solidFill>
            <a:schemeClr val="tx1"/>
          </a:solidFill>
          <a:latin typeface="Arial" charset="0"/>
          <a:ea typeface="Osaka" pitchFamily="48" charset="-128"/>
        </a:defRPr>
      </a:lvl8pPr>
      <a:lvl9pPr marL="1828800" algn="ctr" rtl="0" fontAlgn="base">
        <a:spcBef>
          <a:spcPct val="0"/>
        </a:spcBef>
        <a:spcAft>
          <a:spcPct val="0"/>
        </a:spcAft>
        <a:defRPr sz="3200">
          <a:solidFill>
            <a:schemeClr val="tx1"/>
          </a:solidFill>
          <a:latin typeface="Arial" charset="0"/>
          <a:ea typeface="Osaka" pitchFamily="48" charset="-128"/>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ealthdecisions.com/library"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133600"/>
            <a:ext cx="8382000" cy="1371600"/>
          </a:xfrm>
        </p:spPr>
        <p:txBody>
          <a:bodyPr/>
          <a:lstStyle/>
          <a:p>
            <a:pPr>
              <a:spcBef>
                <a:spcPts val="0"/>
              </a:spcBef>
            </a:pPr>
            <a:r>
              <a:rPr lang="en-US" dirty="0" smtClean="0">
                <a:effectLst/>
              </a:rPr>
              <a:t/>
            </a:r>
            <a:br>
              <a:rPr lang="en-US" dirty="0" smtClean="0">
                <a:effectLst/>
              </a:rPr>
            </a:br>
            <a:r>
              <a:rPr lang="en-US" b="1" dirty="0" smtClean="0">
                <a:solidFill>
                  <a:schemeClr val="accent2">
                    <a:lumMod val="60000"/>
                    <a:lumOff val="40000"/>
                  </a:schemeClr>
                </a:solidFill>
                <a:effectLst>
                  <a:outerShdw blurRad="38100" dist="38100" dir="2700000" algn="tl">
                    <a:srgbClr val="000000">
                      <a:alpha val="43137"/>
                    </a:srgbClr>
                  </a:outerShdw>
                </a:effectLst>
              </a:rPr>
              <a:t>Health Reform: </a:t>
            </a:r>
            <a:br>
              <a:rPr lang="en-US" b="1" dirty="0" smtClean="0">
                <a:solidFill>
                  <a:schemeClr val="accent2">
                    <a:lumMod val="60000"/>
                    <a:lumOff val="40000"/>
                  </a:schemeClr>
                </a:solidFill>
                <a:effectLst>
                  <a:outerShdw blurRad="38100" dist="38100" dir="2700000" algn="tl">
                    <a:srgbClr val="000000">
                      <a:alpha val="43137"/>
                    </a:srgbClr>
                  </a:outerShdw>
                </a:effectLst>
              </a:rPr>
            </a:br>
            <a:r>
              <a:rPr lang="en-US" b="1" dirty="0" smtClean="0">
                <a:solidFill>
                  <a:schemeClr val="accent2">
                    <a:lumMod val="60000"/>
                    <a:lumOff val="40000"/>
                  </a:schemeClr>
                </a:solidFill>
                <a:effectLst>
                  <a:outerShdw blurRad="38100" dist="38100" dir="2700000" algn="tl">
                    <a:srgbClr val="000000">
                      <a:alpha val="43137"/>
                    </a:srgbClr>
                  </a:outerShdw>
                </a:effectLst>
              </a:rPr>
              <a:t>A Contrarian’s Perspective</a:t>
            </a:r>
            <a:endParaRPr lang="en-US" b="1" dirty="0">
              <a:solidFill>
                <a:schemeClr val="accent2">
                  <a:lumMod val="60000"/>
                  <a:lumOff val="40000"/>
                </a:schemeClr>
              </a:solidFill>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1295400" y="3886200"/>
            <a:ext cx="6400800" cy="914400"/>
          </a:xfrm>
        </p:spPr>
        <p:txBody>
          <a:bodyPr/>
          <a:lstStyle/>
          <a:p>
            <a:r>
              <a:rPr lang="en-US" sz="2400"/>
              <a:t>Presented by: </a:t>
            </a:r>
          </a:p>
          <a:p>
            <a:r>
              <a:rPr lang="en-US" sz="2400"/>
              <a:t>Si Nahra, Ph.D., President</a:t>
            </a:r>
          </a:p>
          <a:p>
            <a:endParaRPr lang="en-US" sz="2400"/>
          </a:p>
          <a:p>
            <a:endParaRPr lang="en-US" sz="2400"/>
          </a:p>
          <a:p>
            <a:endParaRPr lang="en-US" sz="2400"/>
          </a:p>
        </p:txBody>
      </p:sp>
      <p:sp>
        <p:nvSpPr>
          <p:cNvPr id="2053" name="Text Box 5"/>
          <p:cNvSpPr txBox="1">
            <a:spLocks noChangeArrowheads="1"/>
          </p:cNvSpPr>
          <p:nvPr/>
        </p:nvSpPr>
        <p:spPr bwMode="auto">
          <a:xfrm>
            <a:off x="3200400" y="5043488"/>
            <a:ext cx="2895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800" b="1" dirty="0" smtClean="0"/>
              <a:t>February 28, </a:t>
            </a:r>
            <a:r>
              <a:rPr lang="en-US" sz="1800" b="1" dirty="0"/>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Contrarian Couplet #5</a:t>
            </a:r>
            <a:endParaRPr lang="en-US" dirty="0"/>
          </a:p>
        </p:txBody>
      </p:sp>
      <p:sp>
        <p:nvSpPr>
          <p:cNvPr id="3" name="Content Placeholder 2"/>
          <p:cNvSpPr>
            <a:spLocks noGrp="1"/>
          </p:cNvSpPr>
          <p:nvPr>
            <p:ph idx="1"/>
          </p:nvPr>
        </p:nvSpPr>
        <p:spPr/>
        <p:txBody>
          <a:bodyPr/>
          <a:lstStyle/>
          <a:p>
            <a:r>
              <a:rPr lang="en-US" dirty="0" smtClean="0"/>
              <a:t>Collective actions by corporate interests have led to the US health system we have today.</a:t>
            </a:r>
          </a:p>
          <a:p>
            <a:pPr marL="0" indent="0">
              <a:buNone/>
            </a:pPr>
            <a:endParaRPr lang="en-US" dirty="0" smtClean="0"/>
          </a:p>
          <a:p>
            <a:r>
              <a:rPr lang="en-US" dirty="0" smtClean="0"/>
              <a:t>Collective actions of organized individuals will truly reform the US health system of tomorrow.</a:t>
            </a:r>
            <a:endParaRPr lang="en-US" dirty="0"/>
          </a:p>
        </p:txBody>
      </p:sp>
      <p:sp>
        <p:nvSpPr>
          <p:cNvPr id="4" name="Footer Placeholder 3"/>
          <p:cNvSpPr>
            <a:spLocks noGrp="1"/>
          </p:cNvSpPr>
          <p:nvPr>
            <p:ph type="ftr" sz="quarter" idx="11"/>
          </p:nvPr>
        </p:nvSpPr>
        <p:spPr/>
        <p:txBody>
          <a:bodyPr/>
          <a:lstStyle/>
          <a:p>
            <a:r>
              <a:rPr lang="en-US" smtClean="0">
                <a:solidFill>
                  <a:srgbClr val="000000"/>
                </a:solidFill>
              </a:rPr>
              <a:t>© Copyright 2012                     Health Decisions, Inc.</a:t>
            </a:r>
            <a:endParaRPr lang="en-US">
              <a:solidFill>
                <a:srgbClr val="000000"/>
              </a:solidFill>
            </a:endParaRPr>
          </a:p>
        </p:txBody>
      </p:sp>
      <p:sp>
        <p:nvSpPr>
          <p:cNvPr id="5" name="Slide Number Placeholder 4"/>
          <p:cNvSpPr>
            <a:spLocks noGrp="1"/>
          </p:cNvSpPr>
          <p:nvPr>
            <p:ph type="sldNum" sz="quarter" idx="12"/>
          </p:nvPr>
        </p:nvSpPr>
        <p:spPr/>
        <p:txBody>
          <a:bodyPr/>
          <a:lstStyle/>
          <a:p>
            <a:fld id="{3DC3D8F8-19AC-4F1F-9085-F431C46CF34A}" type="slidenum">
              <a:rPr lang="en-US" smtClean="0">
                <a:solidFill>
                  <a:srgbClr val="000000"/>
                </a:solidFill>
              </a:rPr>
              <a:pPr/>
              <a:t>10</a:t>
            </a:fld>
            <a:endParaRPr lang="en-US">
              <a:solidFill>
                <a:srgbClr val="000000"/>
              </a:solidFill>
            </a:endParaRPr>
          </a:p>
        </p:txBody>
      </p:sp>
    </p:spTree>
    <p:extLst>
      <p:ext uri="{BB962C8B-B14F-4D97-AF65-F5344CB8AC3E}">
        <p14:creationId xmlns:p14="http://schemas.microsoft.com/office/powerpoint/2010/main" val="60061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Reform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4053817"/>
              </p:ext>
            </p:extLst>
          </p:nvPr>
        </p:nvGraphicFramePr>
        <p:xfrm>
          <a:off x="685800" y="1981200"/>
          <a:ext cx="7772400" cy="4043680"/>
        </p:xfrm>
        <a:graphic>
          <a:graphicData uri="http://schemas.openxmlformats.org/drawingml/2006/table">
            <a:tbl>
              <a:tblPr firstRow="1" bandRow="1">
                <a:tableStyleId>{21E4AEA4-8DFA-4A89-87EB-49C32662AFE0}</a:tableStyleId>
              </a:tblPr>
              <a:tblGrid>
                <a:gridCol w="2133600"/>
                <a:gridCol w="2819400"/>
                <a:gridCol w="2819400"/>
              </a:tblGrid>
              <a:tr h="370840">
                <a:tc>
                  <a:txBody>
                    <a:bodyPr/>
                    <a:lstStyle/>
                    <a:p>
                      <a:pPr algn="ctr"/>
                      <a:r>
                        <a:rPr lang="en-US" dirty="0" smtClean="0"/>
                        <a:t>Period</a:t>
                      </a:r>
                      <a:endParaRPr lang="en-US" dirty="0"/>
                    </a:p>
                  </a:txBody>
                  <a:tcPr/>
                </a:tc>
                <a:tc>
                  <a:txBody>
                    <a:bodyPr/>
                    <a:lstStyle/>
                    <a:p>
                      <a:pPr algn="ctr"/>
                      <a:r>
                        <a:rPr lang="en-US" dirty="0" smtClean="0"/>
                        <a:t>Need</a:t>
                      </a:r>
                      <a:endParaRPr lang="en-US" dirty="0"/>
                    </a:p>
                  </a:txBody>
                  <a:tcPr/>
                </a:tc>
                <a:tc>
                  <a:txBody>
                    <a:bodyPr/>
                    <a:lstStyle/>
                    <a:p>
                      <a:pPr algn="ctr"/>
                      <a:r>
                        <a:rPr lang="en-US" dirty="0" smtClean="0"/>
                        <a:t>Risk</a:t>
                      </a:r>
                      <a:endParaRPr lang="en-US" dirty="0"/>
                    </a:p>
                  </a:txBody>
                  <a:tcPr/>
                </a:tc>
              </a:tr>
              <a:tr h="370840">
                <a:tc>
                  <a:txBody>
                    <a:bodyPr/>
                    <a:lstStyle/>
                    <a:p>
                      <a:r>
                        <a:rPr lang="en-US" dirty="0" smtClean="0"/>
                        <a:t>Post WWII - 1960</a:t>
                      </a:r>
                      <a:endParaRPr lang="en-US" dirty="0"/>
                    </a:p>
                  </a:txBody>
                  <a:tcPr/>
                </a:tc>
                <a:tc>
                  <a:txBody>
                    <a:bodyPr/>
                    <a:lstStyle/>
                    <a:p>
                      <a:r>
                        <a:rPr lang="en-US" dirty="0" smtClean="0"/>
                        <a:t>How much more do we need? (Hill-Burton)</a:t>
                      </a:r>
                      <a:endParaRPr lang="en-US" dirty="0"/>
                    </a:p>
                  </a:txBody>
                  <a:tcPr/>
                </a:tc>
                <a:tc>
                  <a:txBody>
                    <a:bodyPr/>
                    <a:lstStyle/>
                    <a:p>
                      <a:r>
                        <a:rPr lang="en-US" dirty="0" smtClean="0"/>
                        <a:t>Rise of BCBS and community rating</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1960’s – 1980’s</a:t>
                      </a:r>
                      <a:endParaRPr lang="en-US" dirty="0"/>
                    </a:p>
                  </a:txBody>
                  <a:tcPr/>
                </a:tc>
                <a:tc>
                  <a:txBody>
                    <a:bodyPr/>
                    <a:lstStyle/>
                    <a:p>
                      <a:r>
                        <a:rPr lang="en-US" dirty="0" smtClean="0"/>
                        <a:t>What do we really need? (CON and “H S A”)</a:t>
                      </a:r>
                      <a:endParaRPr lang="en-US" dirty="0"/>
                    </a:p>
                  </a:txBody>
                  <a:tcPr/>
                </a:tc>
                <a:tc>
                  <a:txBody>
                    <a:bodyPr/>
                    <a:lstStyle/>
                    <a:p>
                      <a:r>
                        <a:rPr lang="en-US" dirty="0" smtClean="0"/>
                        <a:t>Underwriting/HMO/ self-funded</a:t>
                      </a:r>
                      <a:r>
                        <a:rPr lang="en-US" baseline="0" dirty="0" smtClean="0"/>
                        <a:t> groups</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1980’s – 2000’s</a:t>
                      </a:r>
                      <a:endParaRPr lang="en-US" dirty="0"/>
                    </a:p>
                  </a:txBody>
                  <a:tcPr/>
                </a:tc>
                <a:tc>
                  <a:txBody>
                    <a:bodyPr/>
                    <a:lstStyle/>
                    <a:p>
                      <a:r>
                        <a:rPr lang="en-US" dirty="0" smtClean="0"/>
                        <a:t>What do we need to pay for? (Medicare)</a:t>
                      </a:r>
                      <a:endParaRPr lang="en-US" dirty="0"/>
                    </a:p>
                  </a:txBody>
                  <a:tcPr/>
                </a:tc>
                <a:tc>
                  <a:txBody>
                    <a:bodyPr/>
                    <a:lstStyle/>
                    <a:p>
                      <a:r>
                        <a:rPr lang="en-US" dirty="0" smtClean="0"/>
                        <a:t>Risk shifting </a:t>
                      </a:r>
                    </a:p>
                    <a:p>
                      <a:r>
                        <a:rPr lang="en-US" dirty="0" smtClean="0"/>
                        <a:t>Higher cost sharing</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2000’s – Current</a:t>
                      </a:r>
                      <a:endParaRPr lang="en-US" dirty="0"/>
                    </a:p>
                  </a:txBody>
                  <a:tcPr/>
                </a:tc>
                <a:tc>
                  <a:txBody>
                    <a:bodyPr/>
                    <a:lstStyle/>
                    <a:p>
                      <a:r>
                        <a:rPr lang="en-US" dirty="0" smtClean="0"/>
                        <a:t>Do YOU really</a:t>
                      </a:r>
                      <a:r>
                        <a:rPr lang="en-US" baseline="0" dirty="0" smtClean="0"/>
                        <a:t> need that?</a:t>
                      </a:r>
                    </a:p>
                    <a:p>
                      <a:r>
                        <a:rPr lang="en-US" baseline="0" dirty="0" smtClean="0"/>
                        <a:t>(personal responsibility)</a:t>
                      </a:r>
                      <a:endParaRPr lang="en-US" dirty="0"/>
                    </a:p>
                  </a:txBody>
                  <a:tcPr/>
                </a:tc>
                <a:tc>
                  <a:txBody>
                    <a:bodyPr/>
                    <a:lstStyle/>
                    <a:p>
                      <a:r>
                        <a:rPr lang="en-US" dirty="0" smtClean="0"/>
                        <a:t>Self-funded individual</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11</a:t>
            </a:fld>
            <a:endParaRPr lang="en-US"/>
          </a:p>
        </p:txBody>
      </p:sp>
    </p:spTree>
    <p:extLst>
      <p:ext uri="{BB962C8B-B14F-4D97-AF65-F5344CB8AC3E}">
        <p14:creationId xmlns:p14="http://schemas.microsoft.com/office/powerpoint/2010/main" val="124974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a:xfrm>
            <a:off x="685800" y="1752600"/>
            <a:ext cx="7772400" cy="4495800"/>
          </a:xfrm>
        </p:spPr>
        <p:txBody>
          <a:bodyPr/>
          <a:lstStyle/>
          <a:p>
            <a:r>
              <a:rPr lang="en-US" dirty="0" smtClean="0"/>
              <a:t>Self-funded plans will focus on individual enrollees not employees and their families.</a:t>
            </a:r>
          </a:p>
          <a:p>
            <a:r>
              <a:rPr lang="en-US" dirty="0" smtClean="0"/>
              <a:t>Self-funded plans can facilitate individual communication and action.</a:t>
            </a:r>
          </a:p>
          <a:p>
            <a:r>
              <a:rPr lang="en-US" dirty="0" smtClean="0"/>
              <a:t>Areas where self-funded plans and individual financial interests align:</a:t>
            </a:r>
          </a:p>
          <a:p>
            <a:pPr lvl="1"/>
            <a:r>
              <a:rPr lang="en-US" dirty="0" smtClean="0"/>
              <a:t>Improper use of Emergency Rooms</a:t>
            </a:r>
          </a:p>
          <a:p>
            <a:pPr lvl="1"/>
            <a:r>
              <a:rPr lang="en-US" dirty="0" smtClean="0"/>
              <a:t>Chronic care management</a:t>
            </a:r>
          </a:p>
          <a:p>
            <a:pPr lvl="1"/>
            <a:r>
              <a:rPr lang="en-US" dirty="0" smtClean="0"/>
              <a:t>Prescription drug costs</a:t>
            </a:r>
          </a:p>
          <a:p>
            <a:pPr lvl="1"/>
            <a:r>
              <a:rPr lang="en-US" dirty="0" smtClean="0"/>
              <a:t>Others?</a:t>
            </a:r>
            <a:endParaRPr lang="en-US" dirty="0"/>
          </a:p>
        </p:txBody>
      </p:sp>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12</a:t>
            </a:fld>
            <a:endParaRPr lang="en-US"/>
          </a:p>
        </p:txBody>
      </p:sp>
    </p:spTree>
    <p:extLst>
      <p:ext uri="{BB962C8B-B14F-4D97-AF65-F5344CB8AC3E}">
        <p14:creationId xmlns:p14="http://schemas.microsoft.com/office/powerpoint/2010/main" val="3311228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Copyright 2012                     Health Decisions, Inc.</a:t>
            </a:r>
          </a:p>
        </p:txBody>
      </p:sp>
      <p:sp>
        <p:nvSpPr>
          <p:cNvPr id="5" name="Slide Number Placeholder 4"/>
          <p:cNvSpPr>
            <a:spLocks noGrp="1"/>
          </p:cNvSpPr>
          <p:nvPr>
            <p:ph type="sldNum" sz="quarter" idx="12"/>
          </p:nvPr>
        </p:nvSpPr>
        <p:spPr/>
        <p:txBody>
          <a:bodyPr/>
          <a:lstStyle/>
          <a:p>
            <a:fld id="{CF388F4F-E8B1-48EA-854B-B5F7A5F7BAD0}" type="slidenum">
              <a:rPr lang="en-US"/>
              <a:pPr/>
              <a:t>13</a:t>
            </a:fld>
            <a:endParaRPr lang="en-US"/>
          </a:p>
        </p:txBody>
      </p:sp>
      <p:sp>
        <p:nvSpPr>
          <p:cNvPr id="389122" name="Rectangle 2"/>
          <p:cNvSpPr>
            <a:spLocks noGrp="1" noChangeArrowheads="1"/>
          </p:cNvSpPr>
          <p:nvPr>
            <p:ph type="title"/>
          </p:nvPr>
        </p:nvSpPr>
        <p:spPr>
          <a:xfrm>
            <a:off x="609600" y="533400"/>
            <a:ext cx="7848600" cy="685800"/>
          </a:xfrm>
        </p:spPr>
        <p:txBody>
          <a:bodyPr/>
          <a:lstStyle/>
          <a:p>
            <a:pPr algn="r"/>
            <a:r>
              <a:rPr lang="en-US" sz="2800" b="1"/>
              <a:t>Past Webinars Available</a:t>
            </a:r>
          </a:p>
        </p:txBody>
      </p:sp>
      <p:sp>
        <p:nvSpPr>
          <p:cNvPr id="389123" name="Rectangle 3"/>
          <p:cNvSpPr>
            <a:spLocks noGrp="1" noChangeArrowheads="1"/>
          </p:cNvSpPr>
          <p:nvPr>
            <p:ph type="body" idx="4294967295"/>
          </p:nvPr>
        </p:nvSpPr>
        <p:spPr>
          <a:xfrm>
            <a:off x="304800" y="1524000"/>
            <a:ext cx="7772400" cy="4724400"/>
          </a:xfrm>
        </p:spPr>
        <p:txBody>
          <a:bodyPr/>
          <a:lstStyle/>
          <a:p>
            <a:pPr>
              <a:lnSpc>
                <a:spcPct val="75000"/>
              </a:lnSpc>
              <a:buFontTx/>
              <a:buNone/>
            </a:pPr>
            <a:r>
              <a:rPr lang="en-US" sz="1800"/>
              <a:t>Recordings of past webinars are available upon request, or through </a:t>
            </a:r>
          </a:p>
          <a:p>
            <a:pPr>
              <a:lnSpc>
                <a:spcPct val="75000"/>
              </a:lnSpc>
              <a:buFontTx/>
              <a:buNone/>
            </a:pPr>
            <a:r>
              <a:rPr lang="en-US" sz="1800" b="1"/>
              <a:t>Si’s Library</a:t>
            </a:r>
            <a:r>
              <a:rPr lang="en-US" sz="1800"/>
              <a:t> (</a:t>
            </a:r>
            <a:r>
              <a:rPr lang="en-US" sz="1600">
                <a:solidFill>
                  <a:srgbClr val="0033CC"/>
                </a:solidFill>
                <a:hlinkClick r:id="rId2"/>
              </a:rPr>
              <a:t>www.healthdecisions.com/library</a:t>
            </a:r>
            <a:r>
              <a:rPr lang="en-US" sz="1800"/>
              <a:t>) including:</a:t>
            </a:r>
          </a:p>
          <a:p>
            <a:pPr>
              <a:lnSpc>
                <a:spcPct val="75000"/>
              </a:lnSpc>
              <a:buFontTx/>
              <a:buNone/>
            </a:pPr>
            <a:endParaRPr lang="en-US" sz="1600"/>
          </a:p>
          <a:p>
            <a:pPr>
              <a:lnSpc>
                <a:spcPct val="80000"/>
              </a:lnSpc>
              <a:spcAft>
                <a:spcPct val="50000"/>
              </a:spcAft>
            </a:pPr>
            <a:r>
              <a:rPr lang="en-US" sz="1600"/>
              <a:t>December, 2011 – 2012: What Does it Hold for Self-funded Health Plans?</a:t>
            </a:r>
          </a:p>
          <a:p>
            <a:pPr>
              <a:lnSpc>
                <a:spcPct val="80000"/>
              </a:lnSpc>
              <a:spcAft>
                <a:spcPct val="50000"/>
              </a:spcAft>
            </a:pPr>
            <a:r>
              <a:rPr lang="en-US" sz="1600"/>
              <a:t>November, 2011 – Overpayment Collection</a:t>
            </a:r>
          </a:p>
          <a:p>
            <a:pPr>
              <a:lnSpc>
                <a:spcPct val="80000"/>
              </a:lnSpc>
              <a:spcAft>
                <a:spcPct val="50000"/>
              </a:spcAft>
            </a:pPr>
            <a:r>
              <a:rPr lang="en-US" sz="1600"/>
              <a:t>October, 2011 – Finding Provider Fraud</a:t>
            </a:r>
          </a:p>
          <a:p>
            <a:pPr>
              <a:lnSpc>
                <a:spcPct val="80000"/>
              </a:lnSpc>
              <a:spcAft>
                <a:spcPct val="50000"/>
              </a:spcAft>
            </a:pPr>
            <a:r>
              <a:rPr lang="en-US" sz="1600"/>
              <a:t>September, 2011 – Complete Enrollment Validation</a:t>
            </a:r>
          </a:p>
          <a:p>
            <a:pPr>
              <a:lnSpc>
                <a:spcPct val="80000"/>
              </a:lnSpc>
              <a:spcAft>
                <a:spcPct val="50000"/>
              </a:spcAft>
            </a:pPr>
            <a:r>
              <a:rPr lang="en-US" sz="1600"/>
              <a:t>August, 2011 – New HIPAA Accounting Requirements</a:t>
            </a:r>
          </a:p>
          <a:p>
            <a:pPr>
              <a:lnSpc>
                <a:spcPct val="80000"/>
              </a:lnSpc>
              <a:spcAft>
                <a:spcPct val="50000"/>
              </a:spcAft>
            </a:pPr>
            <a:r>
              <a:rPr lang="en-US" sz="1600"/>
              <a:t>July, 2011 – Dos and Don’ts of Competitive Bidding</a:t>
            </a:r>
          </a:p>
          <a:p>
            <a:pPr>
              <a:lnSpc>
                <a:spcPct val="80000"/>
              </a:lnSpc>
              <a:spcAft>
                <a:spcPct val="50000"/>
              </a:spcAft>
            </a:pPr>
            <a:r>
              <a:rPr lang="en-US" sz="1600"/>
              <a:t>June, 2011 – You’ve Done a Dependent Audit. Now What?</a:t>
            </a:r>
          </a:p>
          <a:p>
            <a:pPr>
              <a:lnSpc>
                <a:spcPct val="80000"/>
              </a:lnSpc>
              <a:spcAft>
                <a:spcPct val="50000"/>
              </a:spcAft>
            </a:pPr>
            <a:r>
              <a:rPr lang="en-US" sz="1600"/>
              <a:t>May, 2011 – Two Dozen Reasons for Claim Payment Error 	</a:t>
            </a:r>
          </a:p>
          <a:p>
            <a:pPr>
              <a:lnSpc>
                <a:spcPct val="80000"/>
              </a:lnSpc>
              <a:spcAft>
                <a:spcPct val="50000"/>
              </a:spcAft>
            </a:pPr>
            <a:r>
              <a:rPr lang="en-US" sz="1600"/>
              <a:t>April, 2011 – How Does Your Plan Compare? </a:t>
            </a:r>
          </a:p>
          <a:p>
            <a:pPr>
              <a:lnSpc>
                <a:spcPct val="80000"/>
              </a:lnSpc>
              <a:spcAft>
                <a:spcPct val="50000"/>
              </a:spcAft>
            </a:pPr>
            <a:r>
              <a:rPr lang="en-US" sz="1600"/>
              <a:t>March, 2011 – How Medicare Can Help Employer Health Plans</a:t>
            </a:r>
          </a:p>
          <a:p>
            <a:pPr>
              <a:lnSpc>
                <a:spcPct val="80000"/>
              </a:lnSpc>
              <a:spcAft>
                <a:spcPct val="50000"/>
              </a:spcAft>
            </a:pPr>
            <a:r>
              <a:rPr lang="en-US" sz="1600"/>
              <a:t>February, 2011 – Administrative Fee Inflation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US"/>
              <a:t>© Copyright 2012                     Health Decisions, Inc.</a:t>
            </a:r>
          </a:p>
        </p:txBody>
      </p:sp>
      <p:sp>
        <p:nvSpPr>
          <p:cNvPr id="4" name="Slide Number Placeholder 5"/>
          <p:cNvSpPr>
            <a:spLocks noGrp="1"/>
          </p:cNvSpPr>
          <p:nvPr>
            <p:ph type="sldNum" sz="quarter" idx="12"/>
          </p:nvPr>
        </p:nvSpPr>
        <p:spPr/>
        <p:txBody>
          <a:bodyPr/>
          <a:lstStyle/>
          <a:p>
            <a:fld id="{FB1930C7-CAC6-4C1E-9101-6CD7320E29DE}" type="slidenum">
              <a:rPr lang="en-US"/>
              <a:pPr/>
              <a:t>14</a:t>
            </a:fld>
            <a:endParaRPr lang="en-US"/>
          </a:p>
        </p:txBody>
      </p:sp>
      <p:sp>
        <p:nvSpPr>
          <p:cNvPr id="12291" name="Rectangle 3"/>
          <p:cNvSpPr>
            <a:spLocks noGrp="1" noChangeArrowheads="1"/>
          </p:cNvSpPr>
          <p:nvPr>
            <p:ph type="body" idx="1"/>
          </p:nvPr>
        </p:nvSpPr>
        <p:spPr/>
        <p:txBody>
          <a:bodyPr/>
          <a:lstStyle/>
          <a:p>
            <a:pPr algn="ctr">
              <a:buFontTx/>
              <a:buNone/>
            </a:pPr>
            <a:r>
              <a:rPr lang="en-US" dirty="0"/>
              <a:t>For More Information</a:t>
            </a:r>
          </a:p>
          <a:p>
            <a:pPr algn="ctr">
              <a:buFontTx/>
              <a:buNone/>
            </a:pPr>
            <a:r>
              <a:rPr lang="en-US" dirty="0"/>
              <a:t>Contact</a:t>
            </a:r>
          </a:p>
          <a:p>
            <a:pPr algn="ctr">
              <a:buFontTx/>
              <a:buNone/>
            </a:pPr>
            <a:r>
              <a:rPr lang="en-US" dirty="0" err="1">
                <a:hlinkClick r:id="rId3" action="ppaction://hlinksldjump"/>
              </a:rPr>
              <a:t>si@healthdecisions.com</a:t>
            </a:r>
            <a:endParaRPr lang="en-US" dirty="0"/>
          </a:p>
          <a:p>
            <a:pPr algn="ctr">
              <a:buFontTx/>
              <a:buNone/>
            </a:pPr>
            <a:r>
              <a:rPr lang="en-US" dirty="0"/>
              <a:t>734-451-2230</a:t>
            </a:r>
          </a:p>
          <a:p>
            <a:pPr algn="ctr">
              <a:buFontTx/>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Copyright 2012                     Health Decisions, Inc.</a:t>
            </a:r>
          </a:p>
        </p:txBody>
      </p:sp>
      <p:sp>
        <p:nvSpPr>
          <p:cNvPr id="6" name="Slide Number Placeholder 3"/>
          <p:cNvSpPr>
            <a:spLocks noGrp="1"/>
          </p:cNvSpPr>
          <p:nvPr>
            <p:ph type="sldNum" sz="quarter" idx="12"/>
          </p:nvPr>
        </p:nvSpPr>
        <p:spPr/>
        <p:txBody>
          <a:bodyPr/>
          <a:lstStyle/>
          <a:p>
            <a:fld id="{C842450C-A05E-4F23-9030-136A1C86EC4F}" type="slidenum">
              <a:rPr lang="en-US"/>
              <a:pPr/>
              <a:t>2</a:t>
            </a:fld>
            <a:endParaRPr lang="en-US"/>
          </a:p>
        </p:txBody>
      </p:sp>
      <p:sp>
        <p:nvSpPr>
          <p:cNvPr id="129026" name="Rectangle 2"/>
          <p:cNvSpPr>
            <a:spLocks noChangeArrowheads="1"/>
          </p:cNvSpPr>
          <p:nvPr/>
        </p:nvSpPr>
        <p:spPr bwMode="auto">
          <a:xfrm>
            <a:off x="304800" y="457200"/>
            <a:ext cx="8610600" cy="5791200"/>
          </a:xfrm>
          <a:prstGeom prst="rect">
            <a:avLst/>
          </a:prstGeom>
          <a:noFill/>
          <a:ln w="104775" cmpd="tri">
            <a:solidFill>
              <a:srgbClr val="000066"/>
            </a:solidFill>
            <a:miter lim="800000"/>
            <a:headEnd/>
            <a:tailEnd/>
          </a:ln>
          <a:effectLst/>
          <a:extLst>
            <a:ext uri="{909E8E84-426E-40DD-AFC4-6F175D3DCCD1}">
              <a14:hiddenFill xmlns:a14="http://schemas.microsoft.com/office/drawing/2010/main">
                <a:solidFill>
                  <a:srgbClr val="EAEAEA"/>
                </a:solidFill>
              </a14:hiddenFill>
            </a:ext>
            <a:ext uri="{AF507438-7753-43E0-B8FC-AC1667EBCBE1}">
              <a14:hiddenEffects xmlns:a14="http://schemas.microsoft.com/office/drawing/2010/main">
                <a:effectLst>
                  <a:outerShdw dist="17961" dir="2700000" algn="ctr" rotWithShape="0">
                    <a:srgbClr val="000066"/>
                  </a:outerShdw>
                </a:effectLst>
              </a14:hiddenEffects>
            </a:ext>
          </a:extLst>
        </p:spPr>
        <p:txBody>
          <a:bodyPr wrap="none" anchor="ctr"/>
          <a:lstStyle/>
          <a:p>
            <a:endParaRPr lang="en-US"/>
          </a:p>
        </p:txBody>
      </p:sp>
      <p:sp>
        <p:nvSpPr>
          <p:cNvPr id="129028" name="Rectangle 4"/>
          <p:cNvSpPr>
            <a:spLocks noChangeArrowheads="1"/>
          </p:cNvSpPr>
          <p:nvPr/>
        </p:nvSpPr>
        <p:spPr bwMode="auto">
          <a:xfrm>
            <a:off x="533400" y="1066800"/>
            <a:ext cx="7924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2" tIns="45691" rIns="91382" bIns="45691"/>
          <a:lstStyle/>
          <a:p>
            <a:pPr eaLnBrk="1" hangingPunct="1">
              <a:lnSpc>
                <a:spcPct val="135000"/>
              </a:lnSpc>
            </a:pPr>
            <a:r>
              <a:rPr lang="en-US" sz="2400" b="1" i="1" dirty="0">
                <a:solidFill>
                  <a:srgbClr val="0000CC"/>
                </a:solidFill>
                <a:ea typeface="Osaka" pitchFamily="48" charset="-128"/>
              </a:rPr>
              <a:t>Pioneering Specialists in Group Health Care</a:t>
            </a:r>
            <a:br>
              <a:rPr lang="en-US" sz="2400" b="1" i="1" dirty="0">
                <a:solidFill>
                  <a:srgbClr val="0000CC"/>
                </a:solidFill>
                <a:ea typeface="Osaka" pitchFamily="48" charset="-128"/>
              </a:rPr>
            </a:br>
            <a:r>
              <a:rPr lang="en-US" sz="2400" b="1" i="1" dirty="0">
                <a:solidFill>
                  <a:srgbClr val="0000CC"/>
                </a:solidFill>
                <a:ea typeface="Osaka" pitchFamily="48" charset="-128"/>
              </a:rPr>
              <a:t>Post-Payment Administration for 25 Years</a:t>
            </a:r>
          </a:p>
        </p:txBody>
      </p:sp>
      <p:sp>
        <p:nvSpPr>
          <p:cNvPr id="129029" name="Text Box 5"/>
          <p:cNvSpPr txBox="1">
            <a:spLocks noChangeArrowheads="1"/>
          </p:cNvSpPr>
          <p:nvPr/>
        </p:nvSpPr>
        <p:spPr bwMode="auto">
          <a:xfrm>
            <a:off x="381000" y="1981200"/>
            <a:ext cx="8534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eaLnBrk="1" hangingPunct="1">
              <a:spcBef>
                <a:spcPct val="50000"/>
              </a:spcBef>
            </a:pPr>
            <a:r>
              <a:rPr lang="en-US" sz="2000" b="1" dirty="0" smtClean="0"/>
              <a:t> </a:t>
            </a:r>
            <a:r>
              <a:rPr lang="en-US" sz="2000" b="1" dirty="0">
                <a:solidFill>
                  <a:srgbClr val="000000"/>
                </a:solidFill>
              </a:rPr>
              <a:t>Unblemished track record – no HIPAA violations or employee </a:t>
            </a:r>
            <a:r>
              <a:rPr lang="en-US" sz="2000" dirty="0">
                <a:solidFill>
                  <a:srgbClr val="000000"/>
                </a:solidFill>
              </a:rPr>
              <a:t>issues</a:t>
            </a:r>
          </a:p>
          <a:p>
            <a:pPr algn="l" eaLnBrk="1" hangingPunct="1">
              <a:spcBef>
                <a:spcPct val="50000"/>
              </a:spcBef>
              <a:buFontTx/>
              <a:buChar char="•"/>
            </a:pPr>
            <a:r>
              <a:rPr lang="en-US" sz="2000" dirty="0" smtClean="0"/>
              <a:t> First with 100% claim audits</a:t>
            </a:r>
          </a:p>
          <a:p>
            <a:pPr algn="l" eaLnBrk="1" hangingPunct="1">
              <a:spcBef>
                <a:spcPct val="50000"/>
              </a:spcBef>
              <a:buFontTx/>
              <a:buChar char="•"/>
            </a:pPr>
            <a:r>
              <a:rPr lang="en-US" sz="2000" dirty="0" smtClean="0"/>
              <a:t> Introduced the use of claim audits for recovery</a:t>
            </a:r>
          </a:p>
          <a:p>
            <a:pPr algn="l" eaLnBrk="1" hangingPunct="1">
              <a:spcBef>
                <a:spcPct val="50000"/>
              </a:spcBef>
              <a:buFontTx/>
              <a:buChar char="•"/>
            </a:pPr>
            <a:r>
              <a:rPr lang="en-US" sz="2000" dirty="0" smtClean="0"/>
              <a:t> Originated linking of enrollment reconciliation with claim audits</a:t>
            </a:r>
          </a:p>
          <a:p>
            <a:pPr algn="l" eaLnBrk="1" hangingPunct="1">
              <a:spcBef>
                <a:spcPct val="50000"/>
              </a:spcBef>
              <a:buFontTx/>
              <a:buChar char="•"/>
            </a:pPr>
            <a:r>
              <a:rPr lang="en-US" sz="2000" dirty="0" smtClean="0"/>
              <a:t> Started dependent eligibility audits 15 years ago</a:t>
            </a:r>
          </a:p>
          <a:p>
            <a:pPr algn="l" eaLnBrk="1" hangingPunct="1">
              <a:spcBef>
                <a:spcPct val="50000"/>
              </a:spcBef>
              <a:buFontTx/>
              <a:buChar char="•"/>
            </a:pPr>
            <a:r>
              <a:rPr lang="en-US" sz="2000" dirty="0" smtClean="0"/>
              <a:t> Revolutionized data intake with payer-defined data – always successful</a:t>
            </a:r>
          </a:p>
          <a:p>
            <a:pPr algn="l" eaLnBrk="1" hangingPunct="1">
              <a:spcBef>
                <a:spcPct val="50000"/>
              </a:spcBef>
              <a:buFontTx/>
              <a:buChar char="•"/>
            </a:pPr>
            <a:r>
              <a:rPr lang="en-US" sz="2000" dirty="0" smtClean="0"/>
              <a:t> </a:t>
            </a:r>
            <a:r>
              <a:rPr lang="en-US" sz="2000" dirty="0" smtClean="0">
                <a:solidFill>
                  <a:srgbClr val="FF0000"/>
                </a:solidFill>
              </a:rPr>
              <a:t>Re-defining competitive bidding</a:t>
            </a:r>
          </a:p>
          <a:p>
            <a:pPr algn="l" eaLnBrk="1" hangingPunct="1">
              <a:spcBef>
                <a:spcPct val="50000"/>
              </a:spcBef>
              <a:buFontTx/>
              <a:buChar char="•"/>
            </a:pPr>
            <a:r>
              <a:rPr lang="en-US" sz="2000" dirty="0">
                <a:solidFill>
                  <a:srgbClr val="FF0000"/>
                </a:solidFill>
              </a:rPr>
              <a:t> </a:t>
            </a:r>
            <a:r>
              <a:rPr lang="en-US" sz="2000" dirty="0" smtClean="0">
                <a:solidFill>
                  <a:srgbClr val="FF0000"/>
                </a:solidFill>
              </a:rPr>
              <a:t>Extending control of data to self-funded plans of all sizes</a:t>
            </a:r>
          </a:p>
          <a:p>
            <a:pPr algn="l" eaLnBrk="1" hangingPunct="1">
              <a:spcBef>
                <a:spcPct val="50000"/>
              </a:spcBef>
              <a:buFontTx/>
              <a:buChar char="•"/>
            </a:pPr>
            <a:r>
              <a:rPr lang="en-US" sz="2000" dirty="0" smtClean="0">
                <a:solidFill>
                  <a:srgbClr val="FF0000"/>
                </a:solidFill>
              </a:rPr>
              <a:t> Putting meaning into fiduciary oversight via Routine Plan Monitoring</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You Are Here</a:t>
            </a:r>
            <a:endParaRPr lang="en-US" dirty="0"/>
          </a:p>
        </p:txBody>
      </p:sp>
      <p:sp>
        <p:nvSpPr>
          <p:cNvPr id="3" name="Content Placeholder 2"/>
          <p:cNvSpPr>
            <a:spLocks noGrp="1"/>
          </p:cNvSpPr>
          <p:nvPr>
            <p:ph idx="1"/>
          </p:nvPr>
        </p:nvSpPr>
        <p:spPr/>
        <p:txBody>
          <a:bodyPr/>
          <a:lstStyle/>
          <a:p>
            <a:pPr marL="0" indent="0">
              <a:buNone/>
            </a:pPr>
            <a:r>
              <a:rPr lang="en-US" sz="2000" dirty="0" smtClean="0"/>
              <a:t>Health reform in America has little to do with the Affordable Care Act (AKA “</a:t>
            </a:r>
            <a:r>
              <a:rPr lang="en-US" sz="2000" dirty="0" err="1" smtClean="0"/>
              <a:t>ObamaCare</a:t>
            </a:r>
            <a:r>
              <a:rPr lang="en-US" sz="2000" dirty="0" smtClean="0"/>
              <a:t>”). This effort, like so many before it, will leave behind layers of new rules and regulations. But true health reform will continue in spite of and not because of federal efforts. </a:t>
            </a:r>
            <a:endParaRPr lang="en-US" sz="2000" dirty="0" smtClean="0"/>
          </a:p>
          <a:p>
            <a:pPr marL="0" indent="0">
              <a:buNone/>
            </a:pPr>
            <a:endParaRPr lang="en-US" sz="2000" dirty="0" smtClean="0"/>
          </a:p>
          <a:p>
            <a:pPr marL="0" indent="0">
              <a:buNone/>
            </a:pPr>
            <a:r>
              <a:rPr lang="en-US" sz="2000" dirty="0" smtClean="0"/>
              <a:t>This webinar </a:t>
            </a:r>
            <a:r>
              <a:rPr lang="en-US" sz="2000" dirty="0" smtClean="0"/>
              <a:t>will attempt to put US health reform into perspective by exploring its contradictions and by examining how we have reformed – and are reforming still -- our definitions of “need” and “risk” without </a:t>
            </a:r>
            <a:r>
              <a:rPr lang="en-US" sz="2000" dirty="0" smtClean="0"/>
              <a:t>government dictates. </a:t>
            </a:r>
            <a:r>
              <a:rPr lang="en-US" sz="2000" dirty="0" smtClean="0"/>
              <a:t/>
            </a:r>
            <a:br>
              <a:rPr lang="en-US" sz="2000"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3</a:t>
            </a:fld>
            <a:endParaRPr lang="en-US"/>
          </a:p>
        </p:txBody>
      </p:sp>
    </p:spTree>
    <p:extLst>
      <p:ext uri="{BB962C8B-B14F-4D97-AF65-F5344CB8AC3E}">
        <p14:creationId xmlns:p14="http://schemas.microsoft.com/office/powerpoint/2010/main" val="7243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685800" y="1905000"/>
            <a:ext cx="7772400" cy="4114800"/>
          </a:xfrm>
        </p:spPr>
        <p:txBody>
          <a:bodyPr/>
          <a:lstStyle/>
          <a:p>
            <a:r>
              <a:rPr lang="en-US" dirty="0" smtClean="0"/>
              <a:t>Five Contrarian Couplets</a:t>
            </a:r>
          </a:p>
          <a:p>
            <a:r>
              <a:rPr lang="en-US" dirty="0" smtClean="0"/>
              <a:t>Brief Histories of Need and Risk</a:t>
            </a:r>
          </a:p>
          <a:p>
            <a:endParaRPr lang="en-US" dirty="0"/>
          </a:p>
          <a:p>
            <a:r>
              <a:rPr lang="en-US" dirty="0" smtClean="0"/>
              <a:t>NOT trying to convince anyone.</a:t>
            </a:r>
          </a:p>
          <a:p>
            <a:r>
              <a:rPr lang="en-US" dirty="0" smtClean="0"/>
              <a:t>Just trying to broaden the discussion.</a:t>
            </a:r>
          </a:p>
          <a:p>
            <a:endParaRPr lang="en-US" dirty="0"/>
          </a:p>
          <a:p>
            <a:r>
              <a:rPr lang="en-US" dirty="0" smtClean="0"/>
              <a:t>Lack of Q&amp;A a blessing and a curse.</a:t>
            </a:r>
          </a:p>
          <a:p>
            <a:r>
              <a:rPr lang="en-US" dirty="0" smtClean="0"/>
              <a:t>Follow-up discussions welcomed.</a:t>
            </a:r>
            <a:endParaRPr lang="en-US" dirty="0"/>
          </a:p>
        </p:txBody>
      </p:sp>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4</a:t>
            </a:fld>
            <a:endParaRPr lang="en-US"/>
          </a:p>
        </p:txBody>
      </p:sp>
    </p:spTree>
    <p:extLst>
      <p:ext uri="{BB962C8B-B14F-4D97-AF65-F5344CB8AC3E}">
        <p14:creationId xmlns:p14="http://schemas.microsoft.com/office/powerpoint/2010/main" val="292248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Contrarian Couplets</a:t>
            </a:r>
            <a:endParaRPr lang="en-US" dirty="0"/>
          </a:p>
        </p:txBody>
      </p:sp>
      <p:sp>
        <p:nvSpPr>
          <p:cNvPr id="3" name="Content Placeholder 2"/>
          <p:cNvSpPr>
            <a:spLocks noGrp="1"/>
          </p:cNvSpPr>
          <p:nvPr>
            <p:ph idx="1"/>
          </p:nvPr>
        </p:nvSpPr>
        <p:spPr/>
        <p:txBody>
          <a:bodyPr/>
          <a:lstStyle/>
          <a:p>
            <a:r>
              <a:rPr lang="en-US" dirty="0" smtClean="0"/>
              <a:t>Written before Obama even ran for president.</a:t>
            </a:r>
          </a:p>
          <a:p>
            <a:r>
              <a:rPr lang="en-US" dirty="0" smtClean="0"/>
              <a:t>Changed very little over time.</a:t>
            </a:r>
          </a:p>
          <a:p>
            <a:endParaRPr lang="en-US" dirty="0" smtClean="0"/>
          </a:p>
          <a:p>
            <a:r>
              <a:rPr lang="en-US" dirty="0" smtClean="0"/>
              <a:t>Each Couplet could be its own webinar.</a:t>
            </a:r>
          </a:p>
          <a:p>
            <a:r>
              <a:rPr lang="en-US" dirty="0" smtClean="0"/>
              <a:t>Here, they provide an orientation. </a:t>
            </a:r>
          </a:p>
          <a:p>
            <a:pPr lvl="1"/>
            <a:r>
              <a:rPr lang="en-US" dirty="0" smtClean="0"/>
              <a:t>One and Two eliminate distractions</a:t>
            </a:r>
          </a:p>
          <a:p>
            <a:pPr lvl="1"/>
            <a:r>
              <a:rPr lang="en-US" dirty="0" smtClean="0"/>
              <a:t>Three and Four offer an alternative orientation</a:t>
            </a:r>
          </a:p>
          <a:p>
            <a:pPr lvl="1"/>
            <a:r>
              <a:rPr lang="en-US" dirty="0" smtClean="0"/>
              <a:t>Five hazards a guess at where reform is going</a:t>
            </a:r>
          </a:p>
        </p:txBody>
      </p:sp>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5</a:t>
            </a:fld>
            <a:endParaRPr lang="en-US"/>
          </a:p>
        </p:txBody>
      </p:sp>
    </p:spTree>
    <p:extLst>
      <p:ext uri="{BB962C8B-B14F-4D97-AF65-F5344CB8AC3E}">
        <p14:creationId xmlns:p14="http://schemas.microsoft.com/office/powerpoint/2010/main" val="408061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Contrarian Couplet #1</a:t>
            </a:r>
            <a:endParaRPr lang="en-US" dirty="0"/>
          </a:p>
        </p:txBody>
      </p:sp>
      <p:sp>
        <p:nvSpPr>
          <p:cNvPr id="3" name="Content Placeholder 2"/>
          <p:cNvSpPr>
            <a:spLocks noGrp="1"/>
          </p:cNvSpPr>
          <p:nvPr>
            <p:ph idx="1"/>
          </p:nvPr>
        </p:nvSpPr>
        <p:spPr/>
        <p:txBody>
          <a:bodyPr/>
          <a:lstStyle/>
          <a:p>
            <a:r>
              <a:rPr lang="en-US" dirty="0" smtClean="0"/>
              <a:t>The US should adopt a single-payer, National Health Insurance (NHI) system.</a:t>
            </a:r>
          </a:p>
          <a:p>
            <a:pPr marL="0" indent="0">
              <a:buNone/>
            </a:pPr>
            <a:endParaRPr lang="en-US" dirty="0" smtClean="0"/>
          </a:p>
          <a:p>
            <a:r>
              <a:rPr lang="en-US" dirty="0" smtClean="0"/>
              <a:t>No one alive today will live to see the US adopt a single-payer, NHI system.</a:t>
            </a:r>
            <a:endParaRPr lang="en-US" dirty="0"/>
          </a:p>
        </p:txBody>
      </p:sp>
      <p:sp>
        <p:nvSpPr>
          <p:cNvPr id="4" name="Footer Placeholder 3"/>
          <p:cNvSpPr>
            <a:spLocks noGrp="1"/>
          </p:cNvSpPr>
          <p:nvPr>
            <p:ph type="ftr" sz="quarter" idx="11"/>
          </p:nvPr>
        </p:nvSpPr>
        <p:spPr/>
        <p:txBody>
          <a:bodyPr/>
          <a:lstStyle/>
          <a:p>
            <a:r>
              <a:rPr lang="en-US" smtClean="0"/>
              <a:t>© Copyright 2012                     Health Decisions, Inc.</a:t>
            </a:r>
            <a:endParaRPr lang="en-US"/>
          </a:p>
        </p:txBody>
      </p:sp>
      <p:sp>
        <p:nvSpPr>
          <p:cNvPr id="5" name="Slide Number Placeholder 4"/>
          <p:cNvSpPr>
            <a:spLocks noGrp="1"/>
          </p:cNvSpPr>
          <p:nvPr>
            <p:ph type="sldNum" sz="quarter" idx="12"/>
          </p:nvPr>
        </p:nvSpPr>
        <p:spPr/>
        <p:txBody>
          <a:bodyPr/>
          <a:lstStyle/>
          <a:p>
            <a:fld id="{3DC3D8F8-19AC-4F1F-9085-F431C46CF34A}" type="slidenum">
              <a:rPr lang="en-US" smtClean="0"/>
              <a:pPr/>
              <a:t>6</a:t>
            </a:fld>
            <a:endParaRPr lang="en-US"/>
          </a:p>
        </p:txBody>
      </p:sp>
    </p:spTree>
    <p:extLst>
      <p:ext uri="{BB962C8B-B14F-4D97-AF65-F5344CB8AC3E}">
        <p14:creationId xmlns:p14="http://schemas.microsoft.com/office/powerpoint/2010/main" val="309773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Contrarian Couplet #2</a:t>
            </a:r>
            <a:endParaRPr lang="en-US" dirty="0"/>
          </a:p>
        </p:txBody>
      </p:sp>
      <p:sp>
        <p:nvSpPr>
          <p:cNvPr id="3" name="Content Placeholder 2"/>
          <p:cNvSpPr>
            <a:spLocks noGrp="1"/>
          </p:cNvSpPr>
          <p:nvPr>
            <p:ph idx="1"/>
          </p:nvPr>
        </p:nvSpPr>
        <p:spPr/>
        <p:txBody>
          <a:bodyPr/>
          <a:lstStyle/>
          <a:p>
            <a:r>
              <a:rPr lang="en-US" dirty="0" smtClean="0"/>
              <a:t>Public policy debate about health reform will continue to rise and fade producing incremental reforms that further complicate an already complex health system.</a:t>
            </a:r>
          </a:p>
          <a:p>
            <a:pPr marL="0" indent="0">
              <a:buNone/>
            </a:pPr>
            <a:endParaRPr lang="en-US" dirty="0" smtClean="0"/>
          </a:p>
          <a:p>
            <a:r>
              <a:rPr lang="en-US" dirty="0" smtClean="0"/>
              <a:t>Actual reform will continue unabated, outside the public policy arena, adapting and assimilating any pubic policy initiatives.</a:t>
            </a:r>
            <a:endParaRPr lang="en-US" dirty="0"/>
          </a:p>
        </p:txBody>
      </p:sp>
      <p:sp>
        <p:nvSpPr>
          <p:cNvPr id="4" name="Footer Placeholder 3"/>
          <p:cNvSpPr>
            <a:spLocks noGrp="1"/>
          </p:cNvSpPr>
          <p:nvPr>
            <p:ph type="ftr" sz="quarter" idx="11"/>
          </p:nvPr>
        </p:nvSpPr>
        <p:spPr/>
        <p:txBody>
          <a:bodyPr/>
          <a:lstStyle/>
          <a:p>
            <a:r>
              <a:rPr lang="en-US" smtClean="0">
                <a:solidFill>
                  <a:srgbClr val="000000"/>
                </a:solidFill>
              </a:rPr>
              <a:t>© Copyright 2012                     Health Decisions, Inc.</a:t>
            </a:r>
            <a:endParaRPr lang="en-US">
              <a:solidFill>
                <a:srgbClr val="000000"/>
              </a:solidFill>
            </a:endParaRPr>
          </a:p>
        </p:txBody>
      </p:sp>
      <p:sp>
        <p:nvSpPr>
          <p:cNvPr id="5" name="Slide Number Placeholder 4"/>
          <p:cNvSpPr>
            <a:spLocks noGrp="1"/>
          </p:cNvSpPr>
          <p:nvPr>
            <p:ph type="sldNum" sz="quarter" idx="12"/>
          </p:nvPr>
        </p:nvSpPr>
        <p:spPr/>
        <p:txBody>
          <a:bodyPr/>
          <a:lstStyle/>
          <a:p>
            <a:fld id="{3DC3D8F8-19AC-4F1F-9085-F431C46CF34A}"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60061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Contrarian Couplet #3</a:t>
            </a:r>
            <a:endParaRPr lang="en-US" dirty="0"/>
          </a:p>
        </p:txBody>
      </p:sp>
      <p:sp>
        <p:nvSpPr>
          <p:cNvPr id="3" name="Content Placeholder 2"/>
          <p:cNvSpPr>
            <a:spLocks noGrp="1"/>
          </p:cNvSpPr>
          <p:nvPr>
            <p:ph idx="1"/>
          </p:nvPr>
        </p:nvSpPr>
        <p:spPr/>
        <p:txBody>
          <a:bodyPr/>
          <a:lstStyle/>
          <a:p>
            <a:r>
              <a:rPr lang="en-US" dirty="0" smtClean="0"/>
              <a:t>Americans are not willing to pay premiums for health insurance they may not use.</a:t>
            </a:r>
          </a:p>
          <a:p>
            <a:pPr marL="0" indent="0">
              <a:buNone/>
            </a:pPr>
            <a:endParaRPr lang="en-US" dirty="0" smtClean="0"/>
          </a:p>
          <a:p>
            <a:r>
              <a:rPr lang="en-US" dirty="0" smtClean="0"/>
              <a:t>Americans are willing to pay a fair price for health services they use.</a:t>
            </a:r>
            <a:endParaRPr lang="en-US" dirty="0"/>
          </a:p>
        </p:txBody>
      </p:sp>
      <p:sp>
        <p:nvSpPr>
          <p:cNvPr id="4" name="Footer Placeholder 3"/>
          <p:cNvSpPr>
            <a:spLocks noGrp="1"/>
          </p:cNvSpPr>
          <p:nvPr>
            <p:ph type="ftr" sz="quarter" idx="11"/>
          </p:nvPr>
        </p:nvSpPr>
        <p:spPr/>
        <p:txBody>
          <a:bodyPr/>
          <a:lstStyle/>
          <a:p>
            <a:r>
              <a:rPr lang="en-US" smtClean="0">
                <a:solidFill>
                  <a:srgbClr val="000000"/>
                </a:solidFill>
              </a:rPr>
              <a:t>© Copyright 2012                     Health Decisions, Inc.</a:t>
            </a:r>
            <a:endParaRPr lang="en-US">
              <a:solidFill>
                <a:srgbClr val="000000"/>
              </a:solidFill>
            </a:endParaRPr>
          </a:p>
        </p:txBody>
      </p:sp>
      <p:sp>
        <p:nvSpPr>
          <p:cNvPr id="5" name="Slide Number Placeholder 4"/>
          <p:cNvSpPr>
            <a:spLocks noGrp="1"/>
          </p:cNvSpPr>
          <p:nvPr>
            <p:ph type="sldNum" sz="quarter" idx="12"/>
          </p:nvPr>
        </p:nvSpPr>
        <p:spPr/>
        <p:txBody>
          <a:bodyPr/>
          <a:lstStyle/>
          <a:p>
            <a:fld id="{3DC3D8F8-19AC-4F1F-9085-F431C46CF34A}"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60061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Contrarian Couplet #4</a:t>
            </a:r>
            <a:endParaRPr lang="en-US" dirty="0"/>
          </a:p>
        </p:txBody>
      </p:sp>
      <p:sp>
        <p:nvSpPr>
          <p:cNvPr id="3" name="Content Placeholder 2"/>
          <p:cNvSpPr>
            <a:spLocks noGrp="1"/>
          </p:cNvSpPr>
          <p:nvPr>
            <p:ph idx="1"/>
          </p:nvPr>
        </p:nvSpPr>
        <p:spPr/>
        <p:txBody>
          <a:bodyPr/>
          <a:lstStyle/>
          <a:p>
            <a:r>
              <a:rPr lang="en-US" dirty="0" smtClean="0"/>
              <a:t>Uninsured persons are now a permanent (but ever changing) part of the US health system.</a:t>
            </a:r>
          </a:p>
          <a:p>
            <a:pPr marL="0" indent="0">
              <a:buNone/>
            </a:pPr>
            <a:endParaRPr lang="en-US" dirty="0" smtClean="0"/>
          </a:p>
          <a:p>
            <a:r>
              <a:rPr lang="en-US" dirty="0" smtClean="0"/>
              <a:t>The terms “uninsured” and “underinsured” are obsolete and should be replaced by the concept of the “self-funded individual” which encompasses all Americans.</a:t>
            </a:r>
            <a:endParaRPr lang="en-US" dirty="0"/>
          </a:p>
        </p:txBody>
      </p:sp>
      <p:sp>
        <p:nvSpPr>
          <p:cNvPr id="4" name="Footer Placeholder 3"/>
          <p:cNvSpPr>
            <a:spLocks noGrp="1"/>
          </p:cNvSpPr>
          <p:nvPr>
            <p:ph type="ftr" sz="quarter" idx="11"/>
          </p:nvPr>
        </p:nvSpPr>
        <p:spPr/>
        <p:txBody>
          <a:bodyPr/>
          <a:lstStyle/>
          <a:p>
            <a:r>
              <a:rPr lang="en-US" smtClean="0">
                <a:solidFill>
                  <a:srgbClr val="000000"/>
                </a:solidFill>
              </a:rPr>
              <a:t>© Copyright 2012                     Health Decisions, Inc.</a:t>
            </a:r>
            <a:endParaRPr lang="en-US">
              <a:solidFill>
                <a:srgbClr val="000000"/>
              </a:solidFill>
            </a:endParaRPr>
          </a:p>
        </p:txBody>
      </p:sp>
      <p:sp>
        <p:nvSpPr>
          <p:cNvPr id="5" name="Slide Number Placeholder 4"/>
          <p:cNvSpPr>
            <a:spLocks noGrp="1"/>
          </p:cNvSpPr>
          <p:nvPr>
            <p:ph type="sldNum" sz="quarter" idx="12"/>
          </p:nvPr>
        </p:nvSpPr>
        <p:spPr/>
        <p:txBody>
          <a:bodyPr/>
          <a:lstStyle/>
          <a:p>
            <a:fld id="{3DC3D8F8-19AC-4F1F-9085-F431C46CF34A}" type="slidenum">
              <a:rPr lang="en-US" smtClean="0">
                <a:solidFill>
                  <a:srgbClr val="000000"/>
                </a:solidFill>
              </a:rPr>
              <a:pPr/>
              <a:t>9</a:t>
            </a:fld>
            <a:endParaRPr lang="en-US">
              <a:solidFill>
                <a:srgbClr val="000000"/>
              </a:solidFill>
            </a:endParaRPr>
          </a:p>
        </p:txBody>
      </p:sp>
    </p:spTree>
    <p:extLst>
      <p:ext uri="{BB962C8B-B14F-4D97-AF65-F5344CB8AC3E}">
        <p14:creationId xmlns:p14="http://schemas.microsoft.com/office/powerpoint/2010/main" val="60061000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5584</TotalTime>
  <Words>844</Words>
  <Application>Microsoft Office PowerPoint</Application>
  <PresentationFormat>On-screen Show (4:3)</PresentationFormat>
  <Paragraphs>131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 Presentation</vt:lpstr>
      <vt:lpstr> Health Reform:  A Contrarian’s Perspective</vt:lpstr>
      <vt:lpstr>PowerPoint Presentation</vt:lpstr>
      <vt:lpstr>Why You Are Here</vt:lpstr>
      <vt:lpstr>Approach</vt:lpstr>
      <vt:lpstr>Five Contrarian Couplets</vt:lpstr>
      <vt:lpstr>Contrarian Couplet #1</vt:lpstr>
      <vt:lpstr>Contrarian Couplet #2</vt:lpstr>
      <vt:lpstr>Contrarian Couplet #3</vt:lpstr>
      <vt:lpstr>Contrarian Couplet #4</vt:lpstr>
      <vt:lpstr>Contrarian Couplet #5</vt:lpstr>
      <vt:lpstr>A Brief History of Reform</vt:lpstr>
      <vt:lpstr>The Future?</vt:lpstr>
      <vt:lpstr>Past Webinars Available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Self-funded Health Plans: How to Reduce Costs  without Changing Coverage</dc:title>
  <dc:creator>Si Nahra</dc:creator>
  <cp:lastModifiedBy>Windows User</cp:lastModifiedBy>
  <cp:revision>161</cp:revision>
  <dcterms:created xsi:type="dcterms:W3CDTF">2007-05-15T13:16:33Z</dcterms:created>
  <dcterms:modified xsi:type="dcterms:W3CDTF">2012-02-28T17:15:11Z</dcterms:modified>
</cp:coreProperties>
</file>